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6"/>
  </p:notesMasterIdLst>
  <p:handoutMasterIdLst>
    <p:handoutMasterId r:id="rId27"/>
  </p:handoutMasterIdLst>
  <p:sldIdLst>
    <p:sldId id="295" r:id="rId5"/>
    <p:sldId id="291" r:id="rId6"/>
    <p:sldId id="322" r:id="rId7"/>
    <p:sldId id="298" r:id="rId8"/>
    <p:sldId id="296" r:id="rId9"/>
    <p:sldId id="294" r:id="rId10"/>
    <p:sldId id="297" r:id="rId11"/>
    <p:sldId id="259" r:id="rId12"/>
    <p:sldId id="324" r:id="rId13"/>
    <p:sldId id="323" r:id="rId14"/>
    <p:sldId id="325" r:id="rId15"/>
    <p:sldId id="328" r:id="rId16"/>
    <p:sldId id="326" r:id="rId17"/>
    <p:sldId id="327" r:id="rId18"/>
    <p:sldId id="329" r:id="rId19"/>
    <p:sldId id="330" r:id="rId20"/>
    <p:sldId id="331" r:id="rId21"/>
    <p:sldId id="332" r:id="rId22"/>
    <p:sldId id="333" r:id="rId23"/>
    <p:sldId id="334" r:id="rId24"/>
    <p:sldId id="293" r:id="rId2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D61"/>
    <a:srgbClr val="113F6F"/>
    <a:srgbClr val="F3703A"/>
    <a:srgbClr val="00ACB6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39" autoAdjust="0"/>
  </p:normalViewPr>
  <p:slideViewPr>
    <p:cSldViewPr snapToGrid="0">
      <p:cViewPr>
        <p:scale>
          <a:sx n="124" d="100"/>
          <a:sy n="124" d="100"/>
        </p:scale>
        <p:origin x="14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16/04/25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16/04/25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16/04/25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www.google.com/url?sa=i&amp;url=https%3A%2F%2Fwww.scribd.com%2Fdocument%2F675619043%2FIfso-Consensus-Conference-2023-Book&amp;psig=AOvVaw1Ayb_cmmHfjnBNRqA1ra6C&amp;ust=1727798297110000&amp;source=images&amp;cd=vfe&amp;opi=89978449&amp;ved=0CBcQjhxqFwoTCPC4ibCE64gDFQAAAAAdAAAAABA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9732" y="871369"/>
            <a:ext cx="6942268" cy="1609024"/>
          </a:xfrm>
        </p:spPr>
        <p:txBody>
          <a:bodyPr>
            <a:normAutofit/>
          </a:bodyPr>
          <a:lstStyle/>
          <a:p>
            <a:pPr algn="ctr"/>
            <a:r>
              <a:rPr lang="it-IT" sz="4800" dirty="0"/>
              <a:t>Innovazioni nella Tecnologia delle Suturatrici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C9B488-3C66-3F3F-50D4-B3B1C590AEE0}"/>
              </a:ext>
            </a:extLst>
          </p:cNvPr>
          <p:cNvSpPr txBox="1"/>
          <p:nvPr/>
        </p:nvSpPr>
        <p:spPr>
          <a:xfrm>
            <a:off x="5162138" y="3329632"/>
            <a:ext cx="70298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cap="all" spc="200" dirty="0">
                <a:solidFill>
                  <a:srgbClr val="00ACB6"/>
                </a:solidFill>
              </a:rPr>
              <a:t>Dott. Simone Targa</a:t>
            </a:r>
          </a:p>
          <a:p>
            <a:pPr algn="ctr"/>
            <a:r>
              <a:rPr lang="it-IT" sz="2000" b="1" cap="all" spc="200" dirty="0">
                <a:solidFill>
                  <a:srgbClr val="00ACB6"/>
                </a:solidFill>
              </a:rPr>
              <a:t>U.O.C. Chirurgia Generale </a:t>
            </a:r>
          </a:p>
          <a:p>
            <a:pPr algn="ctr"/>
            <a:r>
              <a:rPr lang="it-IT" sz="2000" b="1" cap="all" spc="200" dirty="0">
                <a:solidFill>
                  <a:srgbClr val="00ACB6"/>
                </a:solidFill>
              </a:rPr>
              <a:t>CENTRI OBESITÀ ROVIGO-ADRIA</a:t>
            </a:r>
          </a:p>
          <a:p>
            <a:pPr algn="ctr"/>
            <a:r>
              <a:rPr lang="it-IT" sz="2000" b="1" cap="all" spc="200" dirty="0">
                <a:solidFill>
                  <a:srgbClr val="00ACB6"/>
                </a:solidFill>
              </a:rPr>
              <a:t>AULSS 5 Polesana</a:t>
            </a:r>
          </a:p>
          <a:p>
            <a:pPr algn="ctr"/>
            <a:r>
              <a:rPr lang="it-IT" sz="2000" b="1" cap="all" spc="200" dirty="0">
                <a:solidFill>
                  <a:srgbClr val="00ACB6"/>
                </a:solidFill>
              </a:rPr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CEE9D2A-C938-1718-BDB8-54F1A969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736" y="4796722"/>
            <a:ext cx="2474259" cy="147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3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F4508E-33EC-3A75-FBBA-A1BBF5D47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192842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70D9CD-9715-0EB1-08DE-6CF00CA6C4BE}"/>
              </a:ext>
            </a:extLst>
          </p:cNvPr>
          <p:cNvSpPr txBox="1"/>
          <p:nvPr/>
        </p:nvSpPr>
        <p:spPr>
          <a:xfrm>
            <a:off x="0" y="2702696"/>
            <a:ext cx="498496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13D61"/>
                </a:solidFill>
              </a:rPr>
              <a:t>N</a:t>
            </a:r>
            <a:r>
              <a:rPr lang="it-IT" sz="1800" b="1" dirty="0">
                <a:solidFill>
                  <a:srgbClr val="013D61"/>
                </a:solidFill>
                <a:effectLst/>
              </a:rPr>
              <a:t>o </a:t>
            </a:r>
            <a:r>
              <a:rPr lang="it-IT" sz="1800" b="1" dirty="0" err="1">
                <a:solidFill>
                  <a:srgbClr val="013D61"/>
                </a:solidFill>
                <a:effectLst/>
              </a:rPr>
              <a:t>reinforcement</a:t>
            </a:r>
            <a:r>
              <a:rPr lang="it-IT" sz="1800" b="1" dirty="0">
                <a:solidFill>
                  <a:srgbClr val="013D61"/>
                </a:solidFill>
                <a:effectLst/>
              </a:rPr>
              <a:t> (NO-SLR)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13D61"/>
                </a:solidFill>
              </a:rPr>
              <a:t>O</a:t>
            </a:r>
            <a:r>
              <a:rPr lang="it-IT" sz="1800" b="1" dirty="0" err="1">
                <a:solidFill>
                  <a:srgbClr val="013D61"/>
                </a:solidFill>
                <a:effectLst/>
              </a:rPr>
              <a:t>versewing</a:t>
            </a:r>
            <a:r>
              <a:rPr lang="it-IT" sz="1800" b="1" dirty="0">
                <a:solidFill>
                  <a:srgbClr val="013D61"/>
                </a:solidFill>
                <a:effectLst/>
              </a:rPr>
              <a:t> (suture)</a:t>
            </a:r>
            <a:endParaRPr lang="it-IT" b="1" dirty="0">
              <a:solidFill>
                <a:srgbClr val="013D6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13D61"/>
                </a:solidFill>
              </a:rPr>
              <a:t>Nonabsorbable</a:t>
            </a:r>
            <a:r>
              <a:rPr lang="it-IT" sz="1800" dirty="0">
                <a:solidFill>
                  <a:srgbClr val="013D61"/>
                </a:solidFill>
                <a:effectLst/>
              </a:rPr>
              <a:t> </a:t>
            </a:r>
            <a:r>
              <a:rPr lang="it-IT" b="1" dirty="0">
                <a:solidFill>
                  <a:srgbClr val="013D61"/>
                </a:solidFill>
              </a:rPr>
              <a:t>bovine </a:t>
            </a:r>
            <a:r>
              <a:rPr lang="it-IT" b="1" dirty="0" err="1">
                <a:solidFill>
                  <a:srgbClr val="013D61"/>
                </a:solidFill>
              </a:rPr>
              <a:t>pericardial</a:t>
            </a:r>
            <a:r>
              <a:rPr lang="it-IT" b="1" dirty="0">
                <a:solidFill>
                  <a:srgbClr val="013D61"/>
                </a:solidFill>
              </a:rPr>
              <a:t> strips (BPS)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13D61"/>
                </a:solidFill>
              </a:rPr>
              <a:t>Tissue</a:t>
            </a:r>
            <a:r>
              <a:rPr lang="it-IT" b="1" dirty="0">
                <a:solidFill>
                  <a:srgbClr val="013D61"/>
                </a:solidFill>
              </a:rPr>
              <a:t> </a:t>
            </a:r>
            <a:r>
              <a:rPr lang="it-IT" b="1" dirty="0" err="1">
                <a:solidFill>
                  <a:srgbClr val="013D61"/>
                </a:solidFill>
              </a:rPr>
              <a:t>sealant</a:t>
            </a:r>
            <a:r>
              <a:rPr lang="it-IT" b="1" dirty="0">
                <a:solidFill>
                  <a:srgbClr val="013D61"/>
                </a:solidFill>
              </a:rPr>
              <a:t> or </a:t>
            </a:r>
            <a:r>
              <a:rPr lang="it-IT" b="1" dirty="0" err="1">
                <a:solidFill>
                  <a:srgbClr val="013D61"/>
                </a:solidFill>
              </a:rPr>
              <a:t>fibrin</a:t>
            </a:r>
            <a:r>
              <a:rPr lang="it-IT" b="1" dirty="0">
                <a:solidFill>
                  <a:srgbClr val="013D61"/>
                </a:solidFill>
              </a:rPr>
              <a:t> </a:t>
            </a:r>
            <a:r>
              <a:rPr lang="it-IT" b="1" dirty="0" err="1">
                <a:solidFill>
                  <a:srgbClr val="013D61"/>
                </a:solidFill>
              </a:rPr>
              <a:t>glue</a:t>
            </a:r>
            <a:r>
              <a:rPr lang="it-IT" b="1" dirty="0">
                <a:solidFill>
                  <a:srgbClr val="013D61"/>
                </a:solidFill>
              </a:rPr>
              <a:t> (Seal)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FF0000"/>
                </a:solidFill>
              </a:rPr>
              <a:t>Absorbable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polymer</a:t>
            </a:r>
            <a:r>
              <a:rPr lang="it-IT" b="1" dirty="0">
                <a:solidFill>
                  <a:srgbClr val="FF0000"/>
                </a:solidFill>
              </a:rPr>
              <a:t> membrane (APM)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013D6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013D6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013D6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CA5061C-DB80-7F37-91AF-16B82630C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r="4023"/>
          <a:stretch/>
        </p:blipFill>
        <p:spPr>
          <a:xfrm>
            <a:off x="5195175" y="2068238"/>
            <a:ext cx="6842236" cy="395561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D751A2-6476-E4EF-BD40-A97D05A25008}"/>
              </a:ext>
            </a:extLst>
          </p:cNvPr>
          <p:cNvSpPr txBox="1"/>
          <p:nvPr/>
        </p:nvSpPr>
        <p:spPr>
          <a:xfrm>
            <a:off x="10678509" y="725214"/>
            <a:ext cx="87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13F6F"/>
                </a:solidFill>
              </a:rPr>
              <a:t>2019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20508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294ABB9-60FF-FCB5-F5A3-1FA1762CA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r="2130" b="4733"/>
          <a:stretch/>
        </p:blipFill>
        <p:spPr>
          <a:xfrm>
            <a:off x="0" y="1"/>
            <a:ext cx="5749159" cy="163961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CF41E02-DDAA-77F8-527A-E8E1DAE41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40" y="0"/>
            <a:ext cx="5749159" cy="16396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4645AB-9E80-B826-CFD1-7D48561651F6}"/>
              </a:ext>
            </a:extLst>
          </p:cNvPr>
          <p:cNvSpPr txBox="1"/>
          <p:nvPr/>
        </p:nvSpPr>
        <p:spPr>
          <a:xfrm>
            <a:off x="2438399" y="1534510"/>
            <a:ext cx="87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13F6F"/>
                </a:solidFill>
              </a:rPr>
              <a:t>2014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648AE4-FD2E-1EA7-48A7-040C3C08A89A}"/>
              </a:ext>
            </a:extLst>
          </p:cNvPr>
          <p:cNvSpPr txBox="1"/>
          <p:nvPr/>
        </p:nvSpPr>
        <p:spPr>
          <a:xfrm>
            <a:off x="8445064" y="1534509"/>
            <a:ext cx="87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13F6F"/>
                </a:solidFill>
              </a:rPr>
              <a:t>2019</a:t>
            </a:r>
            <a:endParaRPr lang="it-IT" sz="2400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B355AFA4-4819-F685-E1FA-25C66EB71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88994"/>
              </p:ext>
            </p:extLst>
          </p:nvPr>
        </p:nvGraphicFramePr>
        <p:xfrm>
          <a:off x="1685159" y="2231955"/>
          <a:ext cx="8127999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1708917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10410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31884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786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Leak rate 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2,14 %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270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Leak NO-SLR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76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Leak APM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1,09 %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322236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812CA6-836F-D6CE-C6A8-ECDEE32F5914}"/>
              </a:ext>
            </a:extLst>
          </p:cNvPr>
          <p:cNvSpPr txBox="1"/>
          <p:nvPr/>
        </p:nvSpPr>
        <p:spPr>
          <a:xfrm>
            <a:off x="588578" y="4204138"/>
            <a:ext cx="10321159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113F6F"/>
                </a:solidFill>
              </a:rPr>
              <a:t>Leak rate has decreased overall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113F6F"/>
                </a:solidFill>
              </a:rPr>
              <a:t>APM has the </a:t>
            </a:r>
            <a:r>
              <a:rPr lang="it-IT" sz="1800" b="1" dirty="0" err="1">
                <a:solidFill>
                  <a:srgbClr val="113F6F"/>
                </a:solidFill>
              </a:rPr>
              <a:t>lowest</a:t>
            </a:r>
            <a:r>
              <a:rPr lang="it-IT" sz="1800" b="1" dirty="0">
                <a:solidFill>
                  <a:srgbClr val="113F6F"/>
                </a:solidFill>
              </a:rPr>
              <a:t> leak rate </a:t>
            </a:r>
            <a:r>
              <a:rPr lang="it-IT" sz="1800" b="1" dirty="0" err="1">
                <a:solidFill>
                  <a:srgbClr val="113F6F"/>
                </a:solidFill>
              </a:rPr>
              <a:t>among</a:t>
            </a:r>
            <a:r>
              <a:rPr lang="it-IT" sz="1800" b="1" dirty="0">
                <a:solidFill>
                  <a:srgbClr val="113F6F"/>
                </a:solidFill>
              </a:rPr>
              <a:t> types of </a:t>
            </a:r>
            <a:r>
              <a:rPr lang="it-IT" sz="1800" b="1" dirty="0" err="1">
                <a:solidFill>
                  <a:srgbClr val="113F6F"/>
                </a:solidFill>
              </a:rPr>
              <a:t>reinforcment</a:t>
            </a:r>
            <a:endParaRPr lang="it-IT" sz="1800" b="1" dirty="0">
              <a:solidFill>
                <a:srgbClr val="113F6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No difference between NO-SLR and SEAL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 err="1">
                <a:solidFill>
                  <a:srgbClr val="113F6F"/>
                </a:solidFill>
              </a:rPr>
              <a:t>Surgeon</a:t>
            </a:r>
            <a:r>
              <a:rPr lang="it-IT" sz="1800" b="1" dirty="0">
                <a:solidFill>
                  <a:srgbClr val="113F6F"/>
                </a:solidFill>
              </a:rPr>
              <a:t> technique and skills </a:t>
            </a:r>
            <a:r>
              <a:rPr lang="it-IT" sz="1800" b="1" dirty="0" err="1">
                <a:solidFill>
                  <a:srgbClr val="113F6F"/>
                </a:solidFill>
              </a:rPr>
              <a:t>associated</a:t>
            </a:r>
            <a:r>
              <a:rPr lang="it-IT" sz="1800" b="1" dirty="0">
                <a:solidFill>
                  <a:srgbClr val="113F6F"/>
                </a:solidFill>
              </a:rPr>
              <a:t> with </a:t>
            </a:r>
            <a:r>
              <a:rPr lang="it-IT" sz="1800" b="1" dirty="0" err="1">
                <a:solidFill>
                  <a:srgbClr val="113F6F"/>
                </a:solidFill>
              </a:rPr>
              <a:t>improved</a:t>
            </a:r>
            <a:r>
              <a:rPr lang="it-IT" sz="1800" b="1" dirty="0">
                <a:solidFill>
                  <a:srgbClr val="113F6F"/>
                </a:solidFill>
              </a:rPr>
              <a:t> outcomes</a:t>
            </a:r>
          </a:p>
        </p:txBody>
      </p:sp>
    </p:spTree>
    <p:extLst>
      <p:ext uri="{BB962C8B-B14F-4D97-AF65-F5344CB8AC3E}">
        <p14:creationId xmlns:p14="http://schemas.microsoft.com/office/powerpoint/2010/main" val="87093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50F992-E455-130A-E632-B71F167C1679}"/>
              </a:ext>
            </a:extLst>
          </p:cNvPr>
          <p:cNvSpPr txBox="1"/>
          <p:nvPr/>
        </p:nvSpPr>
        <p:spPr>
          <a:xfrm>
            <a:off x="1981200" y="0"/>
            <a:ext cx="8229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13D61"/>
                </a:solidFill>
                <a:latin typeface="Arial Hebrew" pitchFamily="2" charset="-79"/>
                <a:cs typeface="Arial Hebrew" pitchFamily="2" charset="-79"/>
              </a:rPr>
              <a:t>TECNOLOGIA STAPLER CONVENZIONALE</a:t>
            </a:r>
            <a:endParaRPr lang="it-IT" sz="4000" dirty="0">
              <a:solidFill>
                <a:srgbClr val="013D61"/>
              </a:solidFill>
              <a:latin typeface="Arial Hebrew" pitchFamily="2" charset="-79"/>
              <a:cs typeface="Arial Hebrew" pitchFamily="2" charset="-79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ED69D60-0F22-EE41-7AC5-19455D15F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8" y="661719"/>
            <a:ext cx="3270907" cy="16628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8C3A9D-59EA-4482-2946-7CD1B5734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27240" r="9872" b="21898"/>
          <a:stretch/>
        </p:blipFill>
        <p:spPr>
          <a:xfrm>
            <a:off x="8273831" y="1323439"/>
            <a:ext cx="3678621" cy="15134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E73AC7-7F76-87EA-098C-914C6611E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 b="8030"/>
          <a:stretch/>
        </p:blipFill>
        <p:spPr>
          <a:xfrm>
            <a:off x="6808733" y="3537595"/>
            <a:ext cx="5383267" cy="248044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1564CA-2B4A-A834-E67F-5AA036F8FCEE}"/>
              </a:ext>
            </a:extLst>
          </p:cNvPr>
          <p:cNvSpPr txBox="1"/>
          <p:nvPr/>
        </p:nvSpPr>
        <p:spPr>
          <a:xfrm>
            <a:off x="399393" y="3083079"/>
            <a:ext cx="590681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113F6F"/>
                </a:solidFill>
              </a:rPr>
              <a:t>Difficoltà nell’adattarsi a spessori tissutali variabili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Rischio sanguinamento dai fori delle graffe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«</a:t>
            </a:r>
            <a:r>
              <a:rPr lang="it-IT" b="1" dirty="0" err="1">
                <a:solidFill>
                  <a:srgbClr val="113F6F"/>
                </a:solidFill>
              </a:rPr>
              <a:t>tissue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slippage</a:t>
            </a:r>
            <a:r>
              <a:rPr lang="it-IT" b="1" dirty="0">
                <a:solidFill>
                  <a:srgbClr val="113F6F"/>
                </a:solidFill>
              </a:rPr>
              <a:t>» durante la chiusura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Necessità di forza manuale consistente del chirurgo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679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A65EAE-1AE5-07A0-64B6-54BBEE3742EF}"/>
              </a:ext>
            </a:extLst>
          </p:cNvPr>
          <p:cNvSpPr txBox="1"/>
          <p:nvPr/>
        </p:nvSpPr>
        <p:spPr>
          <a:xfrm>
            <a:off x="1981200" y="0"/>
            <a:ext cx="822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13D61"/>
                </a:solidFill>
                <a:latin typeface="Arial Hebrew" pitchFamily="2" charset="-79"/>
                <a:cs typeface="Arial Hebrew" pitchFamily="2" charset="-79"/>
              </a:rPr>
              <a:t>STAPLER MOTORIZZATE</a:t>
            </a:r>
            <a:endParaRPr lang="it-IT" sz="4000" dirty="0">
              <a:solidFill>
                <a:srgbClr val="013D61"/>
              </a:solidFill>
              <a:latin typeface="Arial Hebrew" pitchFamily="2" charset="-79"/>
              <a:cs typeface="Arial Hebrew" pitchFamily="2" charset="-79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A1012F-4436-E1AA-9DE7-356B49CEB246}"/>
              </a:ext>
            </a:extLst>
          </p:cNvPr>
          <p:cNvSpPr txBox="1"/>
          <p:nvPr/>
        </p:nvSpPr>
        <p:spPr>
          <a:xfrm>
            <a:off x="399392" y="3083079"/>
            <a:ext cx="6247987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Ridurre le complicanze postoperatorie (leak, sanguinamenti)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Aumentare sicurezza e riproducibilità delle procedure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Facilitare l’uso in tessuti difficili (spessi, fibrotici, edematosi)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Ridurre la variabilità legata all’operatore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Riduzione tempi operatori e costi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6786E1A-6865-65EA-EC43-360BE38CA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r="16123"/>
          <a:stretch/>
        </p:blipFill>
        <p:spPr>
          <a:xfrm>
            <a:off x="6647379" y="2723261"/>
            <a:ext cx="3205538" cy="31710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8ED69F9-3C61-73E4-DD8E-8EE6C4C4D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76"/>
          <a:stretch/>
        </p:blipFill>
        <p:spPr>
          <a:xfrm>
            <a:off x="99317" y="707886"/>
            <a:ext cx="3373348" cy="20153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EB4FD22-CA19-59B7-650B-5820DE7C6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89" y="707886"/>
            <a:ext cx="2506894" cy="293840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477B49-2BE4-9B3C-F68E-BCD0520C5447}"/>
              </a:ext>
            </a:extLst>
          </p:cNvPr>
          <p:cNvSpPr txBox="1"/>
          <p:nvPr/>
        </p:nvSpPr>
        <p:spPr>
          <a:xfrm>
            <a:off x="7680405" y="1320815"/>
            <a:ext cx="87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13F6F"/>
                </a:solidFill>
              </a:rPr>
              <a:t>2010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51461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55907F-ADED-F560-C319-8D1A9BC8E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17363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1C3014-A76F-6CDC-B0A3-6A12E9E8F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54308"/>
            <a:ext cx="7772400" cy="2867360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0274DBD7-D403-C4C4-B364-175FFBB66FC2}"/>
              </a:ext>
            </a:extLst>
          </p:cNvPr>
          <p:cNvCxnSpPr/>
          <p:nvPr/>
        </p:nvCxnSpPr>
        <p:spPr>
          <a:xfrm>
            <a:off x="2352782" y="3554858"/>
            <a:ext cx="8835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2384F804-E1D1-191D-3803-C37777B8D7F8}"/>
              </a:ext>
            </a:extLst>
          </p:cNvPr>
          <p:cNvCxnSpPr>
            <a:cxnSpLocks/>
          </p:cNvCxnSpPr>
          <p:nvPr/>
        </p:nvCxnSpPr>
        <p:spPr>
          <a:xfrm>
            <a:off x="2352782" y="3717532"/>
            <a:ext cx="606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E0B5397-A61F-6F95-9763-4A576C8F11B9}"/>
              </a:ext>
            </a:extLst>
          </p:cNvPr>
          <p:cNvCxnSpPr>
            <a:cxnSpLocks/>
          </p:cNvCxnSpPr>
          <p:nvPr/>
        </p:nvCxnSpPr>
        <p:spPr>
          <a:xfrm>
            <a:off x="2352782" y="4190141"/>
            <a:ext cx="1222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6F156A10-5991-61DF-835B-FAA5692750ED}"/>
              </a:ext>
            </a:extLst>
          </p:cNvPr>
          <p:cNvCxnSpPr>
            <a:cxnSpLocks/>
          </p:cNvCxnSpPr>
          <p:nvPr/>
        </p:nvCxnSpPr>
        <p:spPr>
          <a:xfrm>
            <a:off x="2347644" y="4537750"/>
            <a:ext cx="10120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2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52FE35-1A4D-563E-F238-3910119B7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173633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CC88886-1528-D2C8-9D8A-DF9AF8809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90424"/>
            <a:ext cx="7772400" cy="3761413"/>
          </a:xfrm>
          <a:prstGeom prst="rect">
            <a:avLst/>
          </a:prstGeom>
        </p:spPr>
      </p:pic>
      <p:sp>
        <p:nvSpPr>
          <p:cNvPr id="8" name="Freccia destra 7">
            <a:extLst>
              <a:ext uri="{FF2B5EF4-FFF2-40B4-BE49-F238E27FC236}">
                <a16:creationId xmlns:a16="http://schemas.microsoft.com/office/drawing/2014/main" id="{E3E784E6-C11B-5319-F5B0-AB35AD28DA1E}"/>
              </a:ext>
            </a:extLst>
          </p:cNvPr>
          <p:cNvSpPr/>
          <p:nvPr/>
        </p:nvSpPr>
        <p:spPr>
          <a:xfrm>
            <a:off x="1602767" y="2321960"/>
            <a:ext cx="523982" cy="1335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F84F59F3-107A-0886-1CBF-4282B8B9EA4A}"/>
              </a:ext>
            </a:extLst>
          </p:cNvPr>
          <p:cNvSpPr/>
          <p:nvPr/>
        </p:nvSpPr>
        <p:spPr>
          <a:xfrm>
            <a:off x="1602767" y="4171130"/>
            <a:ext cx="523982" cy="13356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09003CE2-D3E8-5AD1-1994-9AED4D9285D9}"/>
              </a:ext>
            </a:extLst>
          </p:cNvPr>
          <p:cNvCxnSpPr>
            <a:cxnSpLocks/>
          </p:cNvCxnSpPr>
          <p:nvPr/>
        </p:nvCxnSpPr>
        <p:spPr>
          <a:xfrm>
            <a:off x="2301411" y="4539464"/>
            <a:ext cx="8322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E70C8CDC-F643-D444-8EB1-CD7107D69CF9}"/>
              </a:ext>
            </a:extLst>
          </p:cNvPr>
          <p:cNvCxnSpPr>
            <a:cxnSpLocks/>
          </p:cNvCxnSpPr>
          <p:nvPr/>
        </p:nvCxnSpPr>
        <p:spPr>
          <a:xfrm>
            <a:off x="2301411" y="4691864"/>
            <a:ext cx="5856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35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AB16AF2-9CA5-47F6-A286-07FEA73F8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173633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19D702-10AD-9B5C-E98E-4E9CDA5DE9E3}"/>
              </a:ext>
            </a:extLst>
          </p:cNvPr>
          <p:cNvSpPr txBox="1"/>
          <p:nvPr/>
        </p:nvSpPr>
        <p:spPr>
          <a:xfrm>
            <a:off x="2972005" y="2559098"/>
            <a:ext cx="6247987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113F6F"/>
                </a:solidFill>
              </a:rPr>
              <a:t>Increased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stability</a:t>
            </a:r>
            <a:endParaRPr lang="it-IT" b="1" dirty="0">
              <a:solidFill>
                <a:srgbClr val="113F6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Superior control of </a:t>
            </a:r>
            <a:r>
              <a:rPr lang="it-IT" b="1" dirty="0" err="1">
                <a:solidFill>
                  <a:srgbClr val="113F6F"/>
                </a:solidFill>
              </a:rPr>
              <a:t>tissue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movement</a:t>
            </a:r>
            <a:r>
              <a:rPr lang="it-IT" b="1" dirty="0">
                <a:solidFill>
                  <a:srgbClr val="113F6F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113F6F"/>
                </a:solidFill>
              </a:rPr>
              <a:t>Less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damage</a:t>
            </a:r>
            <a:r>
              <a:rPr lang="it-IT" b="1" dirty="0">
                <a:solidFill>
                  <a:srgbClr val="113F6F"/>
                </a:solidFill>
              </a:rPr>
              <a:t> to </a:t>
            </a:r>
            <a:r>
              <a:rPr lang="it-IT" b="1" dirty="0" err="1">
                <a:solidFill>
                  <a:srgbClr val="113F6F"/>
                </a:solidFill>
              </a:rPr>
              <a:t>tissue</a:t>
            </a:r>
            <a:endParaRPr lang="it-IT" b="1" dirty="0">
              <a:solidFill>
                <a:srgbClr val="113F6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Formation of a more </a:t>
            </a:r>
            <a:r>
              <a:rPr lang="it-IT" b="1" dirty="0" err="1">
                <a:solidFill>
                  <a:srgbClr val="113F6F"/>
                </a:solidFill>
              </a:rPr>
              <a:t>integrated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staple</a:t>
            </a:r>
            <a:r>
              <a:rPr lang="it-IT" b="1" dirty="0">
                <a:solidFill>
                  <a:srgbClr val="113F6F"/>
                </a:solidFill>
              </a:rPr>
              <a:t> 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Speed and </a:t>
            </a:r>
            <a:r>
              <a:rPr lang="it-IT" b="1" dirty="0" err="1">
                <a:solidFill>
                  <a:srgbClr val="113F6F"/>
                </a:solidFill>
              </a:rPr>
              <a:t>procedural</a:t>
            </a:r>
            <a:r>
              <a:rPr lang="it-IT" b="1" dirty="0">
                <a:solidFill>
                  <a:srgbClr val="113F6F"/>
                </a:solidFill>
              </a:rPr>
              <a:t> economy – </a:t>
            </a:r>
            <a:r>
              <a:rPr lang="it-IT" b="1" dirty="0" err="1">
                <a:solidFill>
                  <a:srgbClr val="113F6F"/>
                </a:solidFill>
              </a:rPr>
              <a:t>Intelligent</a:t>
            </a:r>
            <a:r>
              <a:rPr lang="it-IT" b="1" dirty="0">
                <a:solidFill>
                  <a:srgbClr val="113F6F"/>
                </a:solidFill>
              </a:rPr>
              <a:t> feedback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113F6F"/>
                </a:solidFill>
              </a:rPr>
              <a:t>Pshycological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freedom</a:t>
            </a:r>
            <a:r>
              <a:rPr lang="it-IT" b="1" dirty="0">
                <a:solidFill>
                  <a:srgbClr val="113F6F"/>
                </a:solidFill>
              </a:rPr>
              <a:t> to focus on the patient and to plan </a:t>
            </a:r>
            <a:r>
              <a:rPr lang="it-IT" b="1" dirty="0" err="1">
                <a:solidFill>
                  <a:srgbClr val="113F6F"/>
                </a:solidFill>
              </a:rPr>
              <a:t>ahead</a:t>
            </a:r>
            <a:r>
              <a:rPr lang="it-IT" b="1" dirty="0">
                <a:solidFill>
                  <a:srgbClr val="113F6F"/>
                </a:solidFill>
              </a:rPr>
              <a:t> of the </a:t>
            </a:r>
            <a:r>
              <a:rPr lang="it-IT" b="1" dirty="0" err="1">
                <a:solidFill>
                  <a:srgbClr val="113F6F"/>
                </a:solidFill>
              </a:rPr>
              <a:t>next</a:t>
            </a:r>
            <a:r>
              <a:rPr lang="it-IT" b="1" dirty="0">
                <a:solidFill>
                  <a:srgbClr val="113F6F"/>
                </a:solidFill>
              </a:rPr>
              <a:t> steps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113F6F"/>
                </a:solidFill>
              </a:rPr>
              <a:t>Reducing</a:t>
            </a:r>
            <a:r>
              <a:rPr lang="it-IT" b="1" dirty="0">
                <a:solidFill>
                  <a:srgbClr val="113F6F"/>
                </a:solidFill>
              </a:rPr>
              <a:t> surgical stress  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D62619-9029-5E1F-9016-6A44D7C48475}"/>
              </a:ext>
            </a:extLst>
          </p:cNvPr>
          <p:cNvSpPr txBox="1"/>
          <p:nvPr/>
        </p:nvSpPr>
        <p:spPr>
          <a:xfrm>
            <a:off x="2772309" y="1917084"/>
            <a:ext cx="664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BENEFIT OF THE POWERED DEVICE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07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4C5D2A-A851-E4C9-3A43-6DADDC8B97A0}"/>
              </a:ext>
            </a:extLst>
          </p:cNvPr>
          <p:cNvSpPr txBox="1"/>
          <p:nvPr/>
        </p:nvSpPr>
        <p:spPr>
          <a:xfrm>
            <a:off x="1981200" y="0"/>
            <a:ext cx="822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13D61"/>
                </a:solidFill>
                <a:latin typeface="Arial Hebrew" pitchFamily="2" charset="-79"/>
                <a:cs typeface="Arial Hebrew" pitchFamily="2" charset="-79"/>
              </a:rPr>
              <a:t>FEEDBACK INTELLIGENTE</a:t>
            </a:r>
            <a:endParaRPr lang="it-IT" sz="4000" dirty="0">
              <a:solidFill>
                <a:srgbClr val="013D61"/>
              </a:solidFill>
              <a:latin typeface="Arial Hebrew" pitchFamily="2" charset="-79"/>
              <a:cs typeface="Arial Hebrew" pitchFamily="2" charset="-79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97130D-B26D-C497-E81C-3F5BBBDC1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002"/>
            <a:ext cx="7035800" cy="2921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FA40342-B841-AF70-7738-EF6776FB3C2C}"/>
              </a:ext>
            </a:extLst>
          </p:cNvPr>
          <p:cNvSpPr/>
          <p:nvPr/>
        </p:nvSpPr>
        <p:spPr>
          <a:xfrm>
            <a:off x="3997361" y="3842536"/>
            <a:ext cx="3038439" cy="728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7AB099-E7BA-A0D0-9CBE-27E7FDB532F2}"/>
              </a:ext>
            </a:extLst>
          </p:cNvPr>
          <p:cNvSpPr txBox="1"/>
          <p:nvPr/>
        </p:nvSpPr>
        <p:spPr>
          <a:xfrm>
            <a:off x="4283681" y="4022103"/>
            <a:ext cx="2465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ADAPTIVE FIRING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D26DBE-1DC1-01CB-3DF4-E2C44306F7DA}"/>
              </a:ext>
            </a:extLst>
          </p:cNvPr>
          <p:cNvSpPr txBox="1"/>
          <p:nvPr/>
        </p:nvSpPr>
        <p:spPr>
          <a:xfrm>
            <a:off x="7035799" y="3429000"/>
            <a:ext cx="5134305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Feedback in tempo reale sulla variabilità tissutale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Misura la forza di applicazione della sutura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Regola la velocità in base alla misura della variabilità tissutale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9784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0108B9B-2347-4ED9-551A-673CBFF26542}"/>
              </a:ext>
            </a:extLst>
          </p:cNvPr>
          <p:cNvSpPr txBox="1"/>
          <p:nvPr/>
        </p:nvSpPr>
        <p:spPr>
          <a:xfrm>
            <a:off x="1981200" y="0"/>
            <a:ext cx="822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13D61"/>
                </a:solidFill>
                <a:latin typeface="Arial Hebrew" pitchFamily="2" charset="-79"/>
                <a:cs typeface="Arial Hebrew" pitchFamily="2" charset="-79"/>
              </a:rPr>
              <a:t>FEEDBACK INTELLIGENTE</a:t>
            </a:r>
            <a:endParaRPr lang="it-IT" sz="4000" dirty="0">
              <a:solidFill>
                <a:srgbClr val="013D61"/>
              </a:solidFill>
              <a:latin typeface="Arial Hebrew" pitchFamily="2" charset="-79"/>
              <a:cs typeface="Arial Hebrew" pitchFamily="2" charset="-79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9DD07A-6DFA-8B19-ED29-0C398D67C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8" y="1024990"/>
            <a:ext cx="5905500" cy="9123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9438413-A3ED-C3B1-28FF-15A5ADA94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8" y="1937321"/>
            <a:ext cx="5905500" cy="37987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118964-F92E-D51B-5C6F-5150E97D2D02}"/>
              </a:ext>
            </a:extLst>
          </p:cNvPr>
          <p:cNvSpPr txBox="1"/>
          <p:nvPr/>
        </p:nvSpPr>
        <p:spPr>
          <a:xfrm>
            <a:off x="6809767" y="2573317"/>
            <a:ext cx="5134305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Compressione graduale con eliminazione del fluido tissutale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Superficie con grip che mantiene in sede il tessuto durante la sparata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9889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4AEB87-7F78-F469-97BE-C8F50FCAF85C}"/>
              </a:ext>
            </a:extLst>
          </p:cNvPr>
          <p:cNvSpPr txBox="1"/>
          <p:nvPr/>
        </p:nvSpPr>
        <p:spPr>
          <a:xfrm>
            <a:off x="1981200" y="0"/>
            <a:ext cx="822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13D61"/>
                </a:solidFill>
                <a:latin typeface="Arial Hebrew" pitchFamily="2" charset="-79"/>
                <a:cs typeface="Arial Hebrew" pitchFamily="2" charset="-79"/>
              </a:rPr>
              <a:t>DIREZIONI FUTURE</a:t>
            </a:r>
            <a:endParaRPr lang="it-IT" sz="4000" dirty="0">
              <a:solidFill>
                <a:srgbClr val="013D61"/>
              </a:solidFill>
              <a:latin typeface="Arial Hebrew" pitchFamily="2" charset="-79"/>
              <a:cs typeface="Arial Hebrew" pitchFamily="2" charset="-79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0A1100-D990-6025-9F90-D04EBBE2A452}"/>
              </a:ext>
            </a:extLst>
          </p:cNvPr>
          <p:cNvSpPr txBox="1"/>
          <p:nvPr/>
        </p:nvSpPr>
        <p:spPr>
          <a:xfrm>
            <a:off x="408967" y="1476911"/>
            <a:ext cx="5687033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INTEGRAZIONI CON LA ROBOTICA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SENSORI DI PERFUSIONE TISSUTALE IN TEMPO REALE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MATERIALI BIOINTELLIGENTI PER GRAFFE E RINFORZI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31AB74D-1CBE-A3F9-8624-7F035F73C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90" y="707886"/>
            <a:ext cx="3302000" cy="264148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5F3FFF5-49CB-018A-B9DF-5E85F15CF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55" y="2979505"/>
            <a:ext cx="2887038" cy="28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94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50F992-E455-130A-E632-B71F167C1679}"/>
              </a:ext>
            </a:extLst>
          </p:cNvPr>
          <p:cNvSpPr txBox="1"/>
          <p:nvPr/>
        </p:nvSpPr>
        <p:spPr>
          <a:xfrm>
            <a:off x="2962124" y="0"/>
            <a:ext cx="60995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13D61"/>
                </a:solidFill>
                <a:latin typeface="Arial Hebrew" pitchFamily="2" charset="-79"/>
                <a:cs typeface="Arial Hebrew" pitchFamily="2" charset="-79"/>
              </a:rPr>
              <a:t>DISCLOSURE</a:t>
            </a:r>
            <a:endParaRPr lang="it-IT" sz="4000" dirty="0">
              <a:solidFill>
                <a:srgbClr val="013D61"/>
              </a:solidFill>
              <a:latin typeface="Arial Hebrew" pitchFamily="2" charset="-79"/>
              <a:cs typeface="Arial Hebrew" pitchFamily="2" charset="-79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D9B56F-FAC3-269E-118C-D9987892B16B}"/>
              </a:ext>
            </a:extLst>
          </p:cNvPr>
          <p:cNvSpPr txBox="1"/>
          <p:nvPr/>
        </p:nvSpPr>
        <p:spPr>
          <a:xfrm>
            <a:off x="230779" y="2881350"/>
            <a:ext cx="11730441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>
                <a:ea typeface="+mj-ea"/>
                <a:cs typeface="Times New Roman" panose="02020603050405020304" pitchFamily="18" charset="0"/>
              </a:rPr>
              <a:t>I have NO </a:t>
            </a:r>
            <a:r>
              <a:rPr lang="it-IT" sz="2200" dirty="0" err="1">
                <a:ea typeface="+mj-ea"/>
                <a:cs typeface="Times New Roman" panose="02020603050405020304" pitchFamily="18" charset="0"/>
              </a:rPr>
              <a:t>financial</a:t>
            </a:r>
            <a:r>
              <a:rPr lang="it-IT" sz="2200" dirty="0">
                <a:ea typeface="+mj-ea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ea typeface="+mj-ea"/>
                <a:cs typeface="Times New Roman" panose="02020603050405020304" pitchFamily="18" charset="0"/>
              </a:rPr>
              <a:t>disclosure</a:t>
            </a:r>
            <a:r>
              <a:rPr lang="it-IT" sz="2200" dirty="0">
                <a:ea typeface="+mj-ea"/>
                <a:cs typeface="Times New Roman" panose="02020603050405020304" pitchFamily="18" charset="0"/>
              </a:rPr>
              <a:t> or </a:t>
            </a:r>
            <a:r>
              <a:rPr lang="it-IT" sz="2200" dirty="0" err="1">
                <a:ea typeface="+mj-ea"/>
                <a:cs typeface="Times New Roman" panose="02020603050405020304" pitchFamily="18" charset="0"/>
              </a:rPr>
              <a:t>conflicts</a:t>
            </a:r>
            <a:r>
              <a:rPr lang="it-IT" sz="2200" dirty="0">
                <a:ea typeface="+mj-ea"/>
                <a:cs typeface="Times New Roman" panose="02020603050405020304" pitchFamily="18" charset="0"/>
              </a:rPr>
              <a:t> of interest with the </a:t>
            </a:r>
            <a:r>
              <a:rPr lang="it-IT" sz="2200" dirty="0" err="1">
                <a:ea typeface="+mj-ea"/>
                <a:cs typeface="Times New Roman" panose="02020603050405020304" pitchFamily="18" charset="0"/>
              </a:rPr>
              <a:t>presented</a:t>
            </a:r>
            <a:r>
              <a:rPr lang="it-IT" sz="2200" dirty="0">
                <a:ea typeface="+mj-ea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ea typeface="+mj-ea"/>
                <a:cs typeface="Times New Roman" panose="02020603050405020304" pitchFamily="18" charset="0"/>
              </a:rPr>
              <a:t>material</a:t>
            </a:r>
            <a:r>
              <a:rPr lang="it-IT" sz="2200" dirty="0">
                <a:ea typeface="+mj-ea"/>
                <a:cs typeface="Times New Roman" panose="02020603050405020304" pitchFamily="18" charset="0"/>
              </a:rPr>
              <a:t>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CDA932-11C4-1539-09F4-7E502CFE2567}"/>
              </a:ext>
            </a:extLst>
          </p:cNvPr>
          <p:cNvSpPr txBox="1"/>
          <p:nvPr/>
        </p:nvSpPr>
        <p:spPr>
          <a:xfrm>
            <a:off x="1981200" y="0"/>
            <a:ext cx="822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13D61"/>
                </a:solidFill>
                <a:latin typeface="Arial Hebrew" pitchFamily="2" charset="-79"/>
                <a:cs typeface="Arial Hebrew" pitchFamily="2" charset="-79"/>
              </a:rPr>
              <a:t>CONCLUSIONI</a:t>
            </a:r>
            <a:endParaRPr lang="it-IT" sz="4000" dirty="0">
              <a:solidFill>
                <a:srgbClr val="013D61"/>
              </a:solidFill>
              <a:latin typeface="Arial Hebrew" pitchFamily="2" charset="-79"/>
              <a:cs typeface="Arial Hebrew" pitchFamily="2" charset="-79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542748-9BEF-DD75-28F2-0CFB2205C6EE}"/>
              </a:ext>
            </a:extLst>
          </p:cNvPr>
          <p:cNvSpPr txBox="1"/>
          <p:nvPr/>
        </p:nvSpPr>
        <p:spPr>
          <a:xfrm>
            <a:off x="1585644" y="956329"/>
            <a:ext cx="9020711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La tecnologia delle suturatrici in chirurgia bariatrica ha compiuto progressi significativi.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113F6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113F6F"/>
                </a:solidFill>
              </a:rPr>
              <a:t>Stapler</a:t>
            </a:r>
            <a:r>
              <a:rPr lang="it-IT" b="1" dirty="0">
                <a:solidFill>
                  <a:srgbClr val="113F6F"/>
                </a:solidFill>
              </a:rPr>
              <a:t> motorizzate, Feedback tissutale, Design delle graffe e </a:t>
            </a:r>
            <a:r>
              <a:rPr lang="it-IT" b="1" dirty="0" err="1">
                <a:solidFill>
                  <a:srgbClr val="113F6F"/>
                </a:solidFill>
              </a:rPr>
              <a:t>Buttressing</a:t>
            </a:r>
            <a:r>
              <a:rPr lang="it-IT" b="1" dirty="0">
                <a:solidFill>
                  <a:srgbClr val="113F6F"/>
                </a:solidFill>
              </a:rPr>
              <a:t> mirano a migliorare la sicurezza e l'efficacia delle procedure.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113F6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Le evidenze attuali suggeriscono benefici soprattutto in termini di riduzione del sanguinamento, gestione di tessuti complessi e durata della degenza ospedaliera.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113F6F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La tecnologia è uno strumento potente, ma il giudizio clinico e l'abilità del chirurgo rimangono fondamentali.</a:t>
            </a:r>
          </a:p>
        </p:txBody>
      </p:sp>
    </p:spTree>
    <p:extLst>
      <p:ext uri="{BB962C8B-B14F-4D97-AF65-F5344CB8AC3E}">
        <p14:creationId xmlns:p14="http://schemas.microsoft.com/office/powerpoint/2010/main" val="399952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AF8DBD-2F3B-62BA-DE8A-7078FF9311AB}"/>
              </a:ext>
            </a:extLst>
          </p:cNvPr>
          <p:cNvSpPr txBox="1"/>
          <p:nvPr/>
        </p:nvSpPr>
        <p:spPr>
          <a:xfrm>
            <a:off x="86484" y="5590376"/>
            <a:ext cx="3894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strike="noStrik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IFSO Consensus Conference 2023 Book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DF4C8C-348F-04DC-7805-DF449662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44" t="21711" r="31370" b="25427"/>
          <a:stretch/>
        </p:blipFill>
        <p:spPr>
          <a:xfrm>
            <a:off x="4373777" y="55689"/>
            <a:ext cx="3234954" cy="14384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FE0E32A-E731-4903-532A-B8413C4299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378" t="44247" r="34189" b="3245"/>
          <a:stretch/>
        </p:blipFill>
        <p:spPr>
          <a:xfrm>
            <a:off x="86484" y="55064"/>
            <a:ext cx="2392205" cy="25166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2067436-C12F-C6E9-06C3-C052FDDFAB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493" t="39882" r="35427" b="10325"/>
          <a:stretch/>
        </p:blipFill>
        <p:spPr>
          <a:xfrm>
            <a:off x="31097" y="2830010"/>
            <a:ext cx="2484256" cy="25020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0AFABB-FBCA-EFAA-DABA-5C33FE15BE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944" t="35988" r="37109" b="12802"/>
          <a:stretch/>
        </p:blipFill>
        <p:spPr>
          <a:xfrm>
            <a:off x="9969994" y="53895"/>
            <a:ext cx="2121928" cy="255101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F8FD853-64AF-FCCD-DA7B-0DF89C4DC3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387" t="23717" r="35693" b="26282"/>
          <a:stretch/>
        </p:blipFill>
        <p:spPr>
          <a:xfrm>
            <a:off x="3789263" y="2310067"/>
            <a:ext cx="2244688" cy="255703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E6A2206-2D59-A33A-3390-7D8877BD7A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1102" t="28790" r="37375" b="20000"/>
          <a:stretch/>
        </p:blipFill>
        <p:spPr>
          <a:xfrm>
            <a:off x="9728578" y="2673262"/>
            <a:ext cx="1990107" cy="242467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1B88D39-8BC6-6685-DB05-F37F0753088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882" t="19877" r="35782" b="30501"/>
          <a:stretch/>
        </p:blipFill>
        <p:spPr>
          <a:xfrm>
            <a:off x="6828246" y="2728723"/>
            <a:ext cx="2359136" cy="255703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78C65D-5008-B9A5-5779-E038A06D94E5}"/>
              </a:ext>
            </a:extLst>
          </p:cNvPr>
          <p:cNvSpPr txBox="1"/>
          <p:nvPr/>
        </p:nvSpPr>
        <p:spPr>
          <a:xfrm>
            <a:off x="1936773" y="1994253"/>
            <a:ext cx="2139170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90"/>
                </a:solidFill>
              </a:rPr>
              <a:t>Sleeve </a:t>
            </a:r>
            <a:r>
              <a:rPr lang="it-IT" b="1" dirty="0" err="1">
                <a:solidFill>
                  <a:srgbClr val="000090"/>
                </a:solidFill>
              </a:rPr>
              <a:t>Gastrectomy</a:t>
            </a:r>
            <a:endParaRPr lang="it-IT" b="1" dirty="0">
              <a:solidFill>
                <a:srgbClr val="00009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A5B12B0-511A-32BC-BE36-6DF0A949B01A}"/>
              </a:ext>
            </a:extLst>
          </p:cNvPr>
          <p:cNvSpPr txBox="1"/>
          <p:nvPr/>
        </p:nvSpPr>
        <p:spPr>
          <a:xfrm>
            <a:off x="2608964" y="4867101"/>
            <a:ext cx="712100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90"/>
                </a:solidFill>
              </a:rPr>
              <a:t>RYGB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E056D2-0FAB-091C-F03C-C7594288AC00}"/>
              </a:ext>
            </a:extLst>
          </p:cNvPr>
          <p:cNvSpPr txBox="1"/>
          <p:nvPr/>
        </p:nvSpPr>
        <p:spPr>
          <a:xfrm>
            <a:off x="10355641" y="5097934"/>
            <a:ext cx="1644847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000090"/>
                </a:solidFill>
              </a:rPr>
              <a:t>Biliopancreatic</a:t>
            </a:r>
            <a:r>
              <a:rPr lang="it-IT" b="1" dirty="0">
                <a:solidFill>
                  <a:srgbClr val="000090"/>
                </a:solidFill>
              </a:rPr>
              <a:t> </a:t>
            </a:r>
            <a:r>
              <a:rPr lang="it-IT" b="1" dirty="0" err="1">
                <a:solidFill>
                  <a:srgbClr val="000090"/>
                </a:solidFill>
              </a:rPr>
              <a:t>diversion</a:t>
            </a:r>
            <a:endParaRPr lang="it-IT" b="1" dirty="0">
              <a:solidFill>
                <a:srgbClr val="00009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22512D9-A84C-E03B-096E-AF9997C06ABD}"/>
              </a:ext>
            </a:extLst>
          </p:cNvPr>
          <p:cNvSpPr txBox="1"/>
          <p:nvPr/>
        </p:nvSpPr>
        <p:spPr>
          <a:xfrm>
            <a:off x="8531206" y="5528821"/>
            <a:ext cx="865994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90"/>
                </a:solidFill>
              </a:rPr>
              <a:t>SADI-S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5DC57B2-3308-9C4F-2446-F03BCF7C3856}"/>
              </a:ext>
            </a:extLst>
          </p:cNvPr>
          <p:cNvSpPr txBox="1"/>
          <p:nvPr/>
        </p:nvSpPr>
        <p:spPr>
          <a:xfrm>
            <a:off x="5510803" y="5182915"/>
            <a:ext cx="776247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90"/>
                </a:solidFill>
              </a:rPr>
              <a:t>OAGB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F0E6738-2F6C-3CFB-4BF3-972D384F8271}"/>
              </a:ext>
            </a:extLst>
          </p:cNvPr>
          <p:cNvSpPr txBox="1"/>
          <p:nvPr/>
        </p:nvSpPr>
        <p:spPr>
          <a:xfrm>
            <a:off x="8029499" y="1367619"/>
            <a:ext cx="1869407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90"/>
                </a:solidFill>
              </a:rPr>
              <a:t>Duodenal</a:t>
            </a:r>
            <a:r>
              <a:rPr lang="it-IT" b="1" dirty="0">
                <a:solidFill>
                  <a:srgbClr val="000090"/>
                </a:solidFill>
              </a:rPr>
              <a:t> Switch</a:t>
            </a:r>
          </a:p>
        </p:txBody>
      </p:sp>
    </p:spTree>
    <p:extLst>
      <p:ext uri="{BB962C8B-B14F-4D97-AF65-F5344CB8AC3E}">
        <p14:creationId xmlns:p14="http://schemas.microsoft.com/office/powerpoint/2010/main" val="22974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0F8FD94-669E-4275-014C-1C6E1EC99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19833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351D2EA-B3A6-0945-FD15-DDAFDB2B2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4" y="2427889"/>
            <a:ext cx="4813300" cy="3644243"/>
          </a:xfrm>
          <a:prstGeom prst="rect">
            <a:avLst/>
          </a:prstGeom>
        </p:spPr>
      </p:pic>
      <p:sp>
        <p:nvSpPr>
          <p:cNvPr id="7" name="Anello 6">
            <a:extLst>
              <a:ext uri="{FF2B5EF4-FFF2-40B4-BE49-F238E27FC236}">
                <a16:creationId xmlns:a16="http://schemas.microsoft.com/office/drawing/2014/main" id="{6B305CE7-3864-EF9E-83C2-40DAEDB49C2D}"/>
              </a:ext>
            </a:extLst>
          </p:cNvPr>
          <p:cNvSpPr/>
          <p:nvPr/>
        </p:nvSpPr>
        <p:spPr>
          <a:xfrm>
            <a:off x="641131" y="3429000"/>
            <a:ext cx="367862" cy="270641"/>
          </a:xfrm>
          <a:prstGeom prst="donut">
            <a:avLst>
              <a:gd name="adj" fmla="val 83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Anello 7">
            <a:extLst>
              <a:ext uri="{FF2B5EF4-FFF2-40B4-BE49-F238E27FC236}">
                <a16:creationId xmlns:a16="http://schemas.microsoft.com/office/drawing/2014/main" id="{C7E31681-8F3F-1D67-1A91-DCE144D6DE0E}"/>
              </a:ext>
            </a:extLst>
          </p:cNvPr>
          <p:cNvSpPr/>
          <p:nvPr/>
        </p:nvSpPr>
        <p:spPr>
          <a:xfrm>
            <a:off x="315309" y="4607471"/>
            <a:ext cx="725214" cy="270641"/>
          </a:xfrm>
          <a:prstGeom prst="donut">
            <a:avLst>
              <a:gd name="adj" fmla="val 83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9AE826C-3F1A-7BBC-22A3-CBA5D1D2D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48" y="2677838"/>
            <a:ext cx="1308100" cy="24257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71EC51C-3D3E-0230-3C8C-084256CFA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48" y="2691743"/>
            <a:ext cx="1511300" cy="23495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76B80AF-E851-E22F-6C9D-15984EB60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41243"/>
            <a:ext cx="6057900" cy="444500"/>
          </a:xfrm>
          <a:prstGeom prst="rect">
            <a:avLst/>
          </a:prstGeom>
        </p:spPr>
      </p:pic>
      <p:sp>
        <p:nvSpPr>
          <p:cNvPr id="15" name="Anello 14">
            <a:extLst>
              <a:ext uri="{FF2B5EF4-FFF2-40B4-BE49-F238E27FC236}">
                <a16:creationId xmlns:a16="http://schemas.microsoft.com/office/drawing/2014/main" id="{B7F364E4-02F2-0007-46FB-EB8C8CAD40B6}"/>
              </a:ext>
            </a:extLst>
          </p:cNvPr>
          <p:cNvSpPr/>
          <p:nvPr/>
        </p:nvSpPr>
        <p:spPr>
          <a:xfrm>
            <a:off x="8088148" y="3739054"/>
            <a:ext cx="485885" cy="270641"/>
          </a:xfrm>
          <a:prstGeom prst="donut">
            <a:avLst>
              <a:gd name="adj" fmla="val 83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Anello 15">
            <a:extLst>
              <a:ext uri="{FF2B5EF4-FFF2-40B4-BE49-F238E27FC236}">
                <a16:creationId xmlns:a16="http://schemas.microsoft.com/office/drawing/2014/main" id="{57D1D953-8A2D-7C12-F3E3-7743604D90D5}"/>
              </a:ext>
            </a:extLst>
          </p:cNvPr>
          <p:cNvSpPr/>
          <p:nvPr/>
        </p:nvSpPr>
        <p:spPr>
          <a:xfrm>
            <a:off x="8067345" y="4135709"/>
            <a:ext cx="819369" cy="270641"/>
          </a:xfrm>
          <a:prstGeom prst="donut">
            <a:avLst>
              <a:gd name="adj" fmla="val 83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4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736604-36DA-5F48-0EA6-ADEFCE2B67D8}"/>
              </a:ext>
            </a:extLst>
          </p:cNvPr>
          <p:cNvSpPr txBox="1"/>
          <p:nvPr/>
        </p:nvSpPr>
        <p:spPr>
          <a:xfrm>
            <a:off x="787098" y="4533415"/>
            <a:ext cx="1061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effectLst/>
                <a:latin typeface="AdvOT3080b78a"/>
              </a:rPr>
              <a:t>«No </a:t>
            </a:r>
            <a:r>
              <a:rPr lang="it-IT" sz="1800" dirty="0" err="1">
                <a:effectLst/>
                <a:latin typeface="AdvOT3080b78a"/>
              </a:rPr>
              <a:t>matter</a:t>
            </a:r>
            <a:r>
              <a:rPr lang="it-IT" sz="1800" dirty="0">
                <a:effectLst/>
                <a:latin typeface="AdvOT3080b78a"/>
              </a:rPr>
              <a:t> </a:t>
            </a:r>
            <a:r>
              <a:rPr lang="it-IT" sz="1800" dirty="0" err="1">
                <a:effectLst/>
                <a:latin typeface="AdvOT3080b78a"/>
              </a:rPr>
              <a:t>how</a:t>
            </a:r>
            <a:r>
              <a:rPr lang="it-IT" sz="1800" dirty="0">
                <a:effectLst/>
                <a:latin typeface="AdvOT3080b78a"/>
              </a:rPr>
              <a:t> </a:t>
            </a:r>
            <a:r>
              <a:rPr lang="it-IT" sz="1800" dirty="0" err="1">
                <a:effectLst/>
                <a:latin typeface="AdvOT3080b78a"/>
              </a:rPr>
              <a:t>advanced</a:t>
            </a:r>
            <a:r>
              <a:rPr lang="it-IT" sz="1800" dirty="0">
                <a:effectLst/>
                <a:latin typeface="AdvOT3080b78a"/>
              </a:rPr>
              <a:t> </a:t>
            </a:r>
            <a:r>
              <a:rPr lang="it-IT" sz="1800" dirty="0" err="1">
                <a:effectLst/>
                <a:latin typeface="AdvOT3080b78a"/>
              </a:rPr>
              <a:t>these</a:t>
            </a:r>
            <a:r>
              <a:rPr lang="it-IT" sz="1800" dirty="0">
                <a:effectLst/>
                <a:latin typeface="AdvOT3080b78a"/>
              </a:rPr>
              <a:t> </a:t>
            </a:r>
            <a:r>
              <a:rPr lang="it-IT" sz="1800" dirty="0" err="1">
                <a:effectLst/>
                <a:latin typeface="AdvOT3080b78a"/>
              </a:rPr>
              <a:t>staplers</a:t>
            </a:r>
            <a:r>
              <a:rPr lang="it-IT" sz="1800" dirty="0">
                <a:effectLst/>
                <a:latin typeface="AdvOT3080b78a"/>
              </a:rPr>
              <a:t> </a:t>
            </a:r>
            <a:r>
              <a:rPr lang="it-IT" sz="1800" dirty="0" err="1">
                <a:effectLst/>
                <a:latin typeface="AdvOT3080b78a"/>
              </a:rPr>
              <a:t>become</a:t>
            </a:r>
            <a:r>
              <a:rPr lang="it-IT" sz="1800" dirty="0">
                <a:effectLst/>
                <a:latin typeface="AdvOT3080b78a"/>
              </a:rPr>
              <a:t>, there will still be </a:t>
            </a:r>
            <a:r>
              <a:rPr lang="it-IT" sz="1800" dirty="0" err="1">
                <a:effectLst/>
                <a:latin typeface="AdvOT3080b78a"/>
              </a:rPr>
              <a:t>failures</a:t>
            </a:r>
            <a:r>
              <a:rPr lang="it-IT" sz="1800" dirty="0">
                <a:effectLst/>
                <a:latin typeface="AdvOT3080b78a"/>
              </a:rPr>
              <a:t> as with any </a:t>
            </a:r>
            <a:r>
              <a:rPr lang="it-IT" sz="1800" dirty="0" err="1">
                <a:effectLst/>
                <a:latin typeface="AdvOT3080b78a"/>
              </a:rPr>
              <a:t>mechanical</a:t>
            </a:r>
            <a:r>
              <a:rPr lang="it-IT" sz="1800" dirty="0">
                <a:effectLst/>
                <a:latin typeface="AdvOT3080b78a"/>
              </a:rPr>
              <a:t> device». 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AE80B5-4C0A-B9DE-B1A4-5B89934160F5}"/>
              </a:ext>
            </a:extLst>
          </p:cNvPr>
          <p:cNvSpPr txBox="1"/>
          <p:nvPr/>
        </p:nvSpPr>
        <p:spPr>
          <a:xfrm>
            <a:off x="0" y="5709621"/>
            <a:ext cx="12191999" cy="26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Clapp B, </a:t>
            </a:r>
            <a:r>
              <a:rPr lang="en-US" sz="11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Schrodt</a:t>
            </a:r>
            <a:r>
              <a:rPr lang="en-US" sz="11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Ahmad M, Wicker E et al.. Stapler malfunctions in Bariatric Surgery: an analysis of the MAUDE database. JSLS. Jan-Mar 2022; 26:1.</a:t>
            </a:r>
            <a:r>
              <a:rPr lang="en-US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7A7636-A235-3261-45EC-E73F952048C9}"/>
              </a:ext>
            </a:extLst>
          </p:cNvPr>
          <p:cNvSpPr txBox="1"/>
          <p:nvPr/>
        </p:nvSpPr>
        <p:spPr>
          <a:xfrm>
            <a:off x="296912" y="2095325"/>
            <a:ext cx="45404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Failure</a:t>
            </a:r>
            <a:r>
              <a:rPr lang="it-IT" sz="2000" b="1" dirty="0"/>
              <a:t> to </a:t>
            </a:r>
            <a:r>
              <a:rPr lang="it-IT" sz="2000" b="1" dirty="0" err="1"/>
              <a:t>fire</a:t>
            </a:r>
            <a:endParaRPr lang="it-I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Malformed</a:t>
            </a:r>
            <a:r>
              <a:rPr lang="it-IT" sz="2000" b="1" dirty="0"/>
              <a:t> </a:t>
            </a:r>
            <a:r>
              <a:rPr lang="it-IT" sz="2000" b="1" dirty="0" err="1"/>
              <a:t>staples</a:t>
            </a:r>
            <a:endParaRPr lang="it-I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Handles that lock up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07FA0D7-8581-0CCD-7DAC-7B816B73F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1" b="6099"/>
          <a:stretch/>
        </p:blipFill>
        <p:spPr>
          <a:xfrm>
            <a:off x="2209796" y="0"/>
            <a:ext cx="7772400" cy="15504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BAEE5A8-4CAE-ABEF-C4F8-1C455FB9E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75" y="2243803"/>
            <a:ext cx="6466493" cy="12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4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40EAFF2-9C8F-466B-26EF-6B1A73BAD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1" b="6099"/>
          <a:stretch/>
        </p:blipFill>
        <p:spPr>
          <a:xfrm>
            <a:off x="2209800" y="0"/>
            <a:ext cx="7772400" cy="15504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0228B5F-35FC-22EF-B42F-636551D7E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94" t="5442" r="4947" b="11037"/>
          <a:stretch/>
        </p:blipFill>
        <p:spPr>
          <a:xfrm>
            <a:off x="623943" y="1960581"/>
            <a:ext cx="5163670" cy="29368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CB07CA8-6206-C5E1-EC84-32BD8217D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8" t="9294" r="7600" b="2176"/>
          <a:stretch/>
        </p:blipFill>
        <p:spPr>
          <a:xfrm>
            <a:off x="6404389" y="1960581"/>
            <a:ext cx="5163670" cy="29368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6365BAA-8B4E-75B8-0E93-94C83AB15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78" y="4926579"/>
            <a:ext cx="4394200" cy="381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5665624-83ED-C025-058A-FC032A139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622" y="4926579"/>
            <a:ext cx="4330700" cy="3683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35F0F2-4980-E06F-898E-AC608D1848B2}"/>
              </a:ext>
            </a:extLst>
          </p:cNvPr>
          <p:cNvSpPr txBox="1"/>
          <p:nvPr/>
        </p:nvSpPr>
        <p:spPr>
          <a:xfrm>
            <a:off x="0" y="5709621"/>
            <a:ext cx="12191999" cy="26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Clapp B, </a:t>
            </a:r>
            <a:r>
              <a:rPr lang="en-US" sz="11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Schrodt</a:t>
            </a:r>
            <a:r>
              <a:rPr lang="en-US" sz="11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Ahmad M, Wicker E et al.. Stapler malfunctions in Bariatric Surgery: an analysis of the MAUDE database. JSLS. Jan-Mar 2022; 26:1.</a:t>
            </a:r>
            <a:r>
              <a:rPr lang="en-US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1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7F3AEC4-AA6D-8A62-7375-A7B5F402E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1" b="6099"/>
          <a:stretch/>
        </p:blipFill>
        <p:spPr>
          <a:xfrm>
            <a:off x="2209796" y="0"/>
            <a:ext cx="7772400" cy="155042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BE496E-488D-22C7-0AC2-FC2CE45DC61B}"/>
              </a:ext>
            </a:extLst>
          </p:cNvPr>
          <p:cNvSpPr txBox="1"/>
          <p:nvPr/>
        </p:nvSpPr>
        <p:spPr>
          <a:xfrm>
            <a:off x="2209796" y="1735592"/>
            <a:ext cx="7872248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113F6F"/>
                </a:solidFill>
              </a:rPr>
              <a:t>January</a:t>
            </a:r>
            <a:r>
              <a:rPr lang="it-IT" b="1" dirty="0">
                <a:solidFill>
                  <a:srgbClr val="113F6F"/>
                </a:solidFill>
              </a:rPr>
              <a:t> 1, 2018 – </a:t>
            </a:r>
            <a:r>
              <a:rPr lang="it-IT" b="1" dirty="0" err="1">
                <a:solidFill>
                  <a:srgbClr val="113F6F"/>
                </a:solidFill>
              </a:rPr>
              <a:t>December</a:t>
            </a:r>
            <a:r>
              <a:rPr lang="it-IT" b="1" dirty="0">
                <a:solidFill>
                  <a:srgbClr val="113F6F"/>
                </a:solidFill>
              </a:rPr>
              <a:t> 31, 2020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113F6F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113F6F"/>
                </a:solidFill>
              </a:rPr>
              <a:t>30, 5 </a:t>
            </a:r>
            <a:r>
              <a:rPr lang="it-IT" b="1" dirty="0" err="1">
                <a:solidFill>
                  <a:srgbClr val="113F6F"/>
                </a:solidFill>
              </a:rPr>
              <a:t>million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staple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reloads</a:t>
            </a:r>
            <a:r>
              <a:rPr lang="it-IT" b="1" dirty="0">
                <a:solidFill>
                  <a:srgbClr val="113F6F"/>
                </a:solidFill>
              </a:rPr>
              <a:t> </a:t>
            </a:r>
            <a:r>
              <a:rPr lang="it-IT" b="1" dirty="0" err="1">
                <a:solidFill>
                  <a:srgbClr val="113F6F"/>
                </a:solidFill>
              </a:rPr>
              <a:t>used</a:t>
            </a:r>
            <a:r>
              <a:rPr lang="it-IT" b="1" dirty="0">
                <a:solidFill>
                  <a:srgbClr val="113F6F"/>
                </a:solidFill>
              </a:rPr>
              <a:t> for Sleeve </a:t>
            </a:r>
            <a:r>
              <a:rPr lang="it-IT" b="1" dirty="0" err="1">
                <a:solidFill>
                  <a:srgbClr val="113F6F"/>
                </a:solidFill>
              </a:rPr>
              <a:t>Gastrectomy</a:t>
            </a:r>
            <a:r>
              <a:rPr lang="it-IT" b="1" dirty="0">
                <a:solidFill>
                  <a:srgbClr val="113F6F"/>
                </a:solidFill>
              </a:rPr>
              <a:t> and RYGB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113F6F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3703A"/>
                </a:solidFill>
              </a:rPr>
              <a:t>883 </a:t>
            </a:r>
            <a:r>
              <a:rPr lang="it-IT" b="1" dirty="0" err="1">
                <a:solidFill>
                  <a:srgbClr val="F3703A"/>
                </a:solidFill>
              </a:rPr>
              <a:t>adverse</a:t>
            </a:r>
            <a:r>
              <a:rPr lang="it-IT" b="1" dirty="0">
                <a:solidFill>
                  <a:srgbClr val="F3703A"/>
                </a:solidFill>
              </a:rPr>
              <a:t> events </a:t>
            </a:r>
            <a:r>
              <a:rPr lang="it-IT" b="1" dirty="0" err="1">
                <a:solidFill>
                  <a:srgbClr val="F3703A"/>
                </a:solidFill>
              </a:rPr>
              <a:t>reported</a:t>
            </a:r>
            <a:r>
              <a:rPr lang="it-IT" b="1" dirty="0">
                <a:solidFill>
                  <a:srgbClr val="F3703A"/>
                </a:solidFill>
              </a:rPr>
              <a:t> for </a:t>
            </a:r>
            <a:r>
              <a:rPr lang="it-IT" b="1" dirty="0" err="1">
                <a:solidFill>
                  <a:srgbClr val="F3703A"/>
                </a:solidFill>
              </a:rPr>
              <a:t>Medtronic</a:t>
            </a:r>
            <a:endParaRPr lang="it-IT" b="1" dirty="0">
              <a:solidFill>
                <a:srgbClr val="F3703A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113F6F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353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adverse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events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reported</a:t>
            </a: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 for </a:t>
            </a:r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Ethicon</a:t>
            </a:r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113F6F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adverse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events 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reported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Intuitive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073EDC-2529-5F08-5E43-A3F1559CF8BF}"/>
              </a:ext>
            </a:extLst>
          </p:cNvPr>
          <p:cNvSpPr txBox="1"/>
          <p:nvPr/>
        </p:nvSpPr>
        <p:spPr>
          <a:xfrm>
            <a:off x="0" y="5709621"/>
            <a:ext cx="12191999" cy="26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Clapp B, </a:t>
            </a:r>
            <a:r>
              <a:rPr lang="en-US" sz="11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Schrodt</a:t>
            </a:r>
            <a:r>
              <a:rPr lang="en-US" sz="11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Ahmad M, Wicker E et al.. Stapler malfunctions in Bariatric Surgery: an analysis of the MAUDE database. JSLS. Jan-Mar 2022; 26:1.</a:t>
            </a:r>
            <a:r>
              <a:rPr lang="en-US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EB2A983-BAAA-F24A-A2FD-A1EBEA5FF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1" t="7386" r="2867" b="6526"/>
          <a:stretch/>
        </p:blipFill>
        <p:spPr>
          <a:xfrm>
            <a:off x="3028276" y="0"/>
            <a:ext cx="5798372" cy="366835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8B0288-A8D1-4277-67C5-B27E6037BC79}"/>
              </a:ext>
            </a:extLst>
          </p:cNvPr>
          <p:cNvSpPr txBox="1"/>
          <p:nvPr/>
        </p:nvSpPr>
        <p:spPr>
          <a:xfrm>
            <a:off x="618563" y="3811827"/>
            <a:ext cx="10617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rgbClr val="113F6F"/>
                </a:solidFill>
                <a:effectLst/>
              </a:rPr>
              <a:t>Stapler</a:t>
            </a:r>
            <a:r>
              <a:rPr lang="it-IT" sz="1800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malfunction</a:t>
            </a:r>
            <a:r>
              <a:rPr lang="it-IT" sz="1800" dirty="0">
                <a:solidFill>
                  <a:srgbClr val="113F6F"/>
                </a:solidFill>
                <a:effectLst/>
              </a:rPr>
              <a:t> is a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very</a:t>
            </a:r>
            <a:r>
              <a:rPr lang="it-IT" sz="1800" dirty="0">
                <a:solidFill>
                  <a:srgbClr val="113F6F"/>
                </a:solidFill>
                <a:effectLst/>
              </a:rPr>
              <a:t> rare event in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metabolic</a:t>
            </a:r>
            <a:r>
              <a:rPr lang="it-IT" sz="1800" dirty="0">
                <a:solidFill>
                  <a:srgbClr val="113F6F"/>
                </a:solidFill>
                <a:effectLst/>
              </a:rPr>
              <a:t> and bariatric surgery. All of the major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stapler</a:t>
            </a:r>
            <a:r>
              <a:rPr lang="it-IT" sz="1800" dirty="0">
                <a:solidFill>
                  <a:srgbClr val="113F6F"/>
                </a:solidFill>
                <a:effectLst/>
              </a:rPr>
              <a:t> producers have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transitioned</a:t>
            </a:r>
            <a:r>
              <a:rPr lang="it-IT" sz="1800" dirty="0">
                <a:solidFill>
                  <a:srgbClr val="113F6F"/>
                </a:solidFill>
                <a:effectLst/>
              </a:rPr>
              <a:t> to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powered</a:t>
            </a:r>
            <a:r>
              <a:rPr lang="it-IT" sz="1800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staplers</a:t>
            </a:r>
            <a:r>
              <a:rPr lang="it-IT" sz="1800" dirty="0">
                <a:solidFill>
                  <a:srgbClr val="113F6F"/>
                </a:solidFill>
                <a:effectLst/>
              </a:rPr>
              <a:t> with excellent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safety</a:t>
            </a:r>
            <a:r>
              <a:rPr lang="it-IT" sz="1800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profiles</a:t>
            </a:r>
            <a:r>
              <a:rPr lang="it-IT" sz="1800" dirty="0">
                <a:solidFill>
                  <a:srgbClr val="113F6F"/>
                </a:solidFill>
                <a:effectLst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113F6F"/>
                </a:solidFill>
                <a:effectLst/>
              </a:rPr>
              <a:t>The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robotic</a:t>
            </a:r>
            <a:r>
              <a:rPr lang="it-IT" sz="1800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stapler</a:t>
            </a:r>
            <a:r>
              <a:rPr lang="it-IT" sz="1800" dirty="0">
                <a:solidFill>
                  <a:srgbClr val="113F6F"/>
                </a:solidFill>
                <a:effectLst/>
              </a:rPr>
              <a:t> is still in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its</a:t>
            </a:r>
            <a:r>
              <a:rPr lang="it-IT" sz="1800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infancy</a:t>
            </a:r>
            <a:r>
              <a:rPr lang="it-IT" sz="1800" dirty="0">
                <a:solidFill>
                  <a:srgbClr val="113F6F"/>
                </a:solidFill>
                <a:effectLst/>
              </a:rPr>
              <a:t> and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its</a:t>
            </a:r>
            <a:r>
              <a:rPr lang="it-IT" sz="1800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safety</a:t>
            </a:r>
            <a:r>
              <a:rPr lang="it-IT" sz="1800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profile</a:t>
            </a:r>
            <a:r>
              <a:rPr lang="it-IT" sz="1800" dirty="0">
                <a:solidFill>
                  <a:srgbClr val="113F6F"/>
                </a:solidFill>
                <a:effectLst/>
              </a:rPr>
              <a:t> is more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difficult</a:t>
            </a:r>
            <a:r>
              <a:rPr lang="it-IT" sz="1800" dirty="0">
                <a:solidFill>
                  <a:srgbClr val="113F6F"/>
                </a:solidFill>
                <a:effectLst/>
              </a:rPr>
              <a:t> to determine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given</a:t>
            </a:r>
            <a:r>
              <a:rPr lang="it-IT" sz="1800" dirty="0">
                <a:solidFill>
                  <a:srgbClr val="113F6F"/>
                </a:solidFill>
                <a:effectLst/>
              </a:rPr>
              <a:t> the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lack</a:t>
            </a:r>
            <a:r>
              <a:rPr lang="it-IT" sz="1800" dirty="0">
                <a:solidFill>
                  <a:srgbClr val="113F6F"/>
                </a:solidFill>
                <a:effectLst/>
              </a:rPr>
              <a:t> of data </a:t>
            </a:r>
            <a:r>
              <a:rPr lang="it-IT" sz="1800" dirty="0" err="1">
                <a:solidFill>
                  <a:srgbClr val="113F6F"/>
                </a:solidFill>
                <a:effectLst/>
              </a:rPr>
              <a:t>about</a:t>
            </a:r>
            <a:r>
              <a:rPr lang="it-IT" sz="1800" dirty="0">
                <a:solidFill>
                  <a:srgbClr val="113F6F"/>
                </a:solidFill>
                <a:effectLst/>
              </a:rPr>
              <a:t> it.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113F6F"/>
                </a:solidFill>
                <a:effectLst/>
              </a:rPr>
              <a:t>Open and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honest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reporting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about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stapler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malfunction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is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essential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to determine the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true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safety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of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these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</a:t>
            </a:r>
            <a:r>
              <a:rPr lang="it-IT" sz="1800" b="1" dirty="0" err="1">
                <a:solidFill>
                  <a:srgbClr val="113F6F"/>
                </a:solidFill>
                <a:effectLst/>
              </a:rPr>
              <a:t>ubiquitous</a:t>
            </a:r>
            <a:r>
              <a:rPr lang="it-IT" sz="1800" b="1" dirty="0">
                <a:solidFill>
                  <a:srgbClr val="113F6F"/>
                </a:solidFill>
                <a:effectLst/>
              </a:rPr>
              <a:t> devices</a:t>
            </a:r>
            <a:r>
              <a:rPr lang="it-IT" sz="1800" b="1" dirty="0">
                <a:solidFill>
                  <a:srgbClr val="113F6F"/>
                </a:solidFill>
                <a:effectLst/>
                <a:latin typeface="AdvOT3080b78a"/>
              </a:rPr>
              <a:t>. </a:t>
            </a:r>
            <a:endParaRPr lang="it-IT" b="1" dirty="0">
              <a:solidFill>
                <a:srgbClr val="113F6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7281A8-87A2-367F-C2EC-BEAEB029228A}"/>
              </a:ext>
            </a:extLst>
          </p:cNvPr>
          <p:cNvSpPr txBox="1"/>
          <p:nvPr/>
        </p:nvSpPr>
        <p:spPr>
          <a:xfrm>
            <a:off x="0" y="5709621"/>
            <a:ext cx="12191999" cy="26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Clapp B, </a:t>
            </a:r>
            <a:r>
              <a:rPr lang="en-US" sz="11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Schrodt</a:t>
            </a:r>
            <a:r>
              <a:rPr lang="en-US" sz="11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Ahmad M, Wicker E et al.. Stapler malfunctions in Bariatric Surgery: an analysis of the MAUDE database. JSLS. Jan-Mar 2022; 26:1.</a:t>
            </a:r>
            <a:r>
              <a:rPr lang="en-US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22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841245-6B32-D031-F7B8-3A70568DF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r="2130" b="4733"/>
          <a:stretch/>
        </p:blipFill>
        <p:spPr>
          <a:xfrm>
            <a:off x="2292569" y="0"/>
            <a:ext cx="7606862" cy="20495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456186-D7C6-B4C5-68CE-8C62B9D6071D}"/>
              </a:ext>
            </a:extLst>
          </p:cNvPr>
          <p:cNvSpPr txBox="1"/>
          <p:nvPr/>
        </p:nvSpPr>
        <p:spPr>
          <a:xfrm>
            <a:off x="10678509" y="725214"/>
            <a:ext cx="87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13F6F"/>
                </a:solidFill>
              </a:rPr>
              <a:t>2014</a:t>
            </a: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98D7462-3C33-8068-CFD9-9906A7E9F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4866290" y="4203106"/>
            <a:ext cx="7252138" cy="1828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C3DD56-42CA-6295-016B-2D495C45EB3B}"/>
              </a:ext>
            </a:extLst>
          </p:cNvPr>
          <p:cNvSpPr txBox="1"/>
          <p:nvPr/>
        </p:nvSpPr>
        <p:spPr>
          <a:xfrm>
            <a:off x="0" y="2702696"/>
            <a:ext cx="4984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13D61"/>
                </a:solidFill>
              </a:rPr>
              <a:t>N</a:t>
            </a:r>
            <a:r>
              <a:rPr lang="it-IT" sz="1800" b="1" dirty="0">
                <a:solidFill>
                  <a:srgbClr val="013D61"/>
                </a:solidFill>
                <a:effectLst/>
              </a:rPr>
              <a:t>o </a:t>
            </a:r>
            <a:r>
              <a:rPr lang="it-IT" sz="1800" b="1" dirty="0" err="1">
                <a:solidFill>
                  <a:srgbClr val="013D61"/>
                </a:solidFill>
                <a:effectLst/>
              </a:rPr>
              <a:t>reinforcement</a:t>
            </a:r>
            <a:r>
              <a:rPr lang="it-IT" sz="1800" b="1" dirty="0">
                <a:solidFill>
                  <a:srgbClr val="013D61"/>
                </a:solidFill>
                <a:effectLst/>
              </a:rPr>
              <a:t> (NO-SLR)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13D61"/>
                </a:solidFill>
              </a:rPr>
              <a:t>O</a:t>
            </a:r>
            <a:r>
              <a:rPr lang="it-IT" sz="1800" b="1" dirty="0" err="1">
                <a:solidFill>
                  <a:srgbClr val="013D61"/>
                </a:solidFill>
                <a:effectLst/>
              </a:rPr>
              <a:t>versewing</a:t>
            </a:r>
            <a:r>
              <a:rPr lang="it-IT" sz="1800" b="1" dirty="0">
                <a:solidFill>
                  <a:srgbClr val="013D61"/>
                </a:solidFill>
                <a:effectLst/>
              </a:rPr>
              <a:t> (suture)</a:t>
            </a:r>
            <a:endParaRPr lang="it-IT" b="1" dirty="0">
              <a:solidFill>
                <a:srgbClr val="013D6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13D61"/>
                </a:solidFill>
              </a:rPr>
              <a:t>Nonabsorbable</a:t>
            </a:r>
            <a:r>
              <a:rPr lang="it-IT" sz="1800" dirty="0">
                <a:solidFill>
                  <a:srgbClr val="013D61"/>
                </a:solidFill>
                <a:effectLst/>
              </a:rPr>
              <a:t> </a:t>
            </a:r>
            <a:r>
              <a:rPr lang="it-IT" b="1" dirty="0">
                <a:solidFill>
                  <a:srgbClr val="013D61"/>
                </a:solidFill>
              </a:rPr>
              <a:t>bovine </a:t>
            </a:r>
            <a:r>
              <a:rPr lang="it-IT" b="1" dirty="0" err="1">
                <a:solidFill>
                  <a:srgbClr val="013D61"/>
                </a:solidFill>
              </a:rPr>
              <a:t>pericardial</a:t>
            </a:r>
            <a:r>
              <a:rPr lang="it-IT" b="1" dirty="0">
                <a:solidFill>
                  <a:srgbClr val="013D61"/>
                </a:solidFill>
              </a:rPr>
              <a:t> strips (BPS)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FF0000"/>
                </a:solidFill>
              </a:rPr>
              <a:t>Absorbable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polymer</a:t>
            </a:r>
            <a:r>
              <a:rPr lang="it-IT" b="1" dirty="0">
                <a:solidFill>
                  <a:srgbClr val="FF0000"/>
                </a:solidFill>
              </a:rPr>
              <a:t> membrane (APM)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013D6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013D6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rgbClr val="013D6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D4AEC14-7DE5-D130-4619-967D342F2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49" y="2490952"/>
            <a:ext cx="4330260" cy="136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924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16085</TotalTime>
  <Words>700</Words>
  <Application>Microsoft Macintosh PowerPoint</Application>
  <PresentationFormat>Widescreen</PresentationFormat>
  <Paragraphs>108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AdvOT3080b78a</vt:lpstr>
      <vt:lpstr>Arial</vt:lpstr>
      <vt:lpstr>Arial Hebrew</vt:lpstr>
      <vt:lpstr>Calibri</vt:lpstr>
      <vt:lpstr>Google Sans</vt:lpstr>
      <vt:lpstr>Wingdings</vt:lpstr>
      <vt:lpstr>RetrospectVTI</vt:lpstr>
      <vt:lpstr>Innovazioni nella Tecnologia delle Suturatrici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Microsoft Office User</cp:lastModifiedBy>
  <cp:revision>38</cp:revision>
  <dcterms:created xsi:type="dcterms:W3CDTF">2022-02-27T17:36:31Z</dcterms:created>
  <dcterms:modified xsi:type="dcterms:W3CDTF">2025-04-27T21:03:53Z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